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6" name="Shape 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8" name="Shape 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563759" x="457200"/>
            <a:ext cy="3009600" cx="8229600"/>
          </a:xfrm>
          <a:prstGeom prst="rect">
            <a:avLst/>
          </a:prstGeom>
        </p:spPr>
        <p:txBody>
          <a:bodyPr bIns="91425" rIns="91425" lIns="91425" t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p:txBody>
      </p:sp>
      <p:sp>
        <p:nvSpPr>
          <p:cNvPr id="10" name="Shape 10"/>
          <p:cNvSpPr txBox="1"/>
          <p:nvPr>
            <p:ph idx="1" type="subTitle"/>
          </p:nvPr>
        </p:nvSpPr>
        <p:spPr>
          <a:xfrm>
            <a:off y="3716392" x="457200"/>
            <a:ext cy="1232699" cx="8229600"/>
          </a:xfrm>
          <a:prstGeom prst="rect">
            <a:avLst/>
          </a:prstGeom>
        </p:spPr>
        <p:txBody>
          <a:bodyPr bIns="91425" rIns="91425" lIns="91425" tIns="91425" anchor="t" anchorCtr="0"/>
          <a:lstStyle>
            <a:lvl1pPr indent="304800" marL="0">
              <a:spcBef>
                <a:spcPts val="0"/>
              </a:spcBef>
              <a:buClr>
                <a:schemeClr val="dk2"/>
              </a:buClr>
              <a:buSzPct val="100000"/>
              <a:buNone/>
              <a:defRPr sz="4800">
                <a:solidFill>
                  <a:schemeClr val="dk2"/>
                </a:solidFill>
              </a:defRPr>
            </a:lvl1pPr>
            <a:lvl2pPr indent="304800" marL="0">
              <a:spcBef>
                <a:spcPts val="0"/>
              </a:spcBef>
              <a:buClr>
                <a:schemeClr val="dk2"/>
              </a:buClr>
              <a:buSzPct val="100000"/>
              <a:buNone/>
              <a:defRPr sz="4800">
                <a:solidFill>
                  <a:schemeClr val="dk2"/>
                </a:solidFill>
              </a:defRPr>
            </a:lvl2pPr>
            <a:lvl3pPr indent="304800" marL="0">
              <a:spcBef>
                <a:spcPts val="0"/>
              </a:spcBef>
              <a:buClr>
                <a:schemeClr val="dk2"/>
              </a:buClr>
              <a:buSzPct val="100000"/>
              <a:buNone/>
              <a:defRPr sz="4800">
                <a:solidFill>
                  <a:schemeClr val="dk2"/>
                </a:solidFill>
              </a:defRPr>
            </a:lvl3pPr>
            <a:lvl4pPr indent="304800" marL="0">
              <a:spcBef>
                <a:spcPts val="0"/>
              </a:spcBef>
              <a:buClr>
                <a:schemeClr val="dk2"/>
              </a:buClr>
              <a:buSzPct val="100000"/>
              <a:buNone/>
              <a:defRPr sz="4800">
                <a:solidFill>
                  <a:schemeClr val="dk2"/>
                </a:solidFill>
              </a:defRPr>
            </a:lvl4pPr>
            <a:lvl5pPr indent="304800" marL="0">
              <a:spcBef>
                <a:spcPts val="0"/>
              </a:spcBef>
              <a:buClr>
                <a:schemeClr val="dk2"/>
              </a:buClr>
              <a:buSzPct val="100000"/>
              <a:buNone/>
              <a:defRPr sz="4800">
                <a:solidFill>
                  <a:schemeClr val="dk2"/>
                </a:solidFill>
              </a:defRPr>
            </a:lvl5pPr>
            <a:lvl6pPr indent="304800" marL="0">
              <a:spcBef>
                <a:spcPts val="0"/>
              </a:spcBef>
              <a:buClr>
                <a:schemeClr val="dk2"/>
              </a:buClr>
              <a:buSzPct val="100000"/>
              <a:buNone/>
              <a:defRPr sz="4800">
                <a:solidFill>
                  <a:schemeClr val="dk2"/>
                </a:solidFill>
              </a:defRPr>
            </a:lvl6pPr>
            <a:lvl7pPr indent="304800" marL="0">
              <a:spcBef>
                <a:spcPts val="0"/>
              </a:spcBef>
              <a:buClr>
                <a:schemeClr val="dk2"/>
              </a:buClr>
              <a:buSzPct val="100000"/>
              <a:buNone/>
              <a:defRPr sz="4800">
                <a:solidFill>
                  <a:schemeClr val="dk2"/>
                </a:solidFill>
              </a:defRPr>
            </a:lvl7pPr>
            <a:lvl8pPr indent="304800" marL="0">
              <a:spcBef>
                <a:spcPts val="0"/>
              </a:spcBef>
              <a:buClr>
                <a:schemeClr val="dk2"/>
              </a:buClr>
              <a:buSzPct val="100000"/>
              <a:buNone/>
              <a:defRPr sz="4800">
                <a:solidFill>
                  <a:schemeClr val="dk2"/>
                </a:solidFill>
              </a:defRPr>
            </a:lvl8pPr>
            <a:lvl9pPr indent="304800" marL="0">
              <a:spcBef>
                <a:spcPts val="0"/>
              </a:spcBef>
              <a:buClr>
                <a:schemeClr val="dk2"/>
              </a:buClr>
              <a:buSzPct val="100000"/>
              <a:buNone/>
              <a:defRPr sz="4800">
                <a:solidFill>
                  <a:schemeClr val="dk2"/>
                </a:solidFill>
              </a:defRPr>
            </a:lvl9pPr>
          </a:lstStyle>
          <a:p/>
        </p:txBody>
      </p:sp>
      <p:cxnSp>
        <p:nvCxnSpPr>
          <p:cNvPr id="11" name="Shape 11"/>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2" name="Shape 12"/>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p:txBody>
      </p:sp>
      <p:sp>
        <p:nvSpPr>
          <p:cNvPr id="15" name="Shape 15"/>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16" name="Shape 16"/>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p:txBody>
      </p:sp>
      <p:sp>
        <p:nvSpPr>
          <p:cNvPr id="19" name="Shape 19"/>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21" name="Shape 21"/>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y="0" x="0"/>
          <a:ext cy="0" cx="0"/>
          <a:chOff y="0" x="0"/>
          <a:chExt cy="0" cx="0"/>
        </a:xfrm>
      </p:grpSpPr>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24" name="Shape 24"/>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y="0" x="0"/>
          <a:ext cy="0" cx="0"/>
          <a:chOff y="0" x="0"/>
          <a:chExt cy="0" cx="0"/>
        </a:xfrm>
      </p:grpSpPr>
      <p:sp>
        <p:nvSpPr>
          <p:cNvPr id="26" name="Shape 26"/>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cxnSp>
        <p:nvCxnSpPr>
          <p:cNvPr id="27" name="Shape 27"/>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y="0" x="0"/>
          <a:ext cy="0" cx="0"/>
          <a:chOff y="0" x="0"/>
          <a:chExt cy="0" cx="0"/>
        </a:xfrm>
      </p:grpSpPr>
      <p:cxnSp>
        <p:nvCxnSpPr>
          <p:cNvPr id="29" name="Shape 29"/>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accent1"/>
              </a:buClr>
              <a:buSzPct val="100000"/>
              <a:buNone/>
              <a:defRPr b="1" sz="3600">
                <a:solidFill>
                  <a:schemeClr val="accent1"/>
                </a:solidFill>
              </a:defRPr>
            </a:lvl1pPr>
            <a:lvl2pPr indent="228600" marL="0">
              <a:buClr>
                <a:schemeClr val="accent1"/>
              </a:buClr>
              <a:buSzPct val="100000"/>
              <a:buNone/>
              <a:defRPr b="1" sz="3600">
                <a:solidFill>
                  <a:schemeClr val="accent1"/>
                </a:solidFill>
              </a:defRPr>
            </a:lvl2pPr>
            <a:lvl3pPr indent="228600" marL="0">
              <a:buClr>
                <a:schemeClr val="accent1"/>
              </a:buClr>
              <a:buSzPct val="100000"/>
              <a:buNone/>
              <a:defRPr b="1" sz="3600">
                <a:solidFill>
                  <a:schemeClr val="accent1"/>
                </a:solidFill>
              </a:defRPr>
            </a:lvl3pPr>
            <a:lvl4pPr indent="228600" marL="0">
              <a:buClr>
                <a:schemeClr val="accent1"/>
              </a:buClr>
              <a:buSzPct val="100000"/>
              <a:buNone/>
              <a:defRPr b="1" sz="3600">
                <a:solidFill>
                  <a:schemeClr val="accent1"/>
                </a:solidFill>
              </a:defRPr>
            </a:lvl4pPr>
            <a:lvl5pPr indent="228600" marL="0">
              <a:buClr>
                <a:schemeClr val="accent1"/>
              </a:buClr>
              <a:buSzPct val="100000"/>
              <a:buNone/>
              <a:defRPr b="1" sz="3600">
                <a:solidFill>
                  <a:schemeClr val="accent1"/>
                </a:solidFill>
              </a:defRPr>
            </a:lvl5pPr>
            <a:lvl6pPr indent="228600" marL="0">
              <a:buClr>
                <a:schemeClr val="accent1"/>
              </a:buClr>
              <a:buSzPct val="100000"/>
              <a:buNone/>
              <a:defRPr b="1" sz="3600">
                <a:solidFill>
                  <a:schemeClr val="accent1"/>
                </a:solidFill>
              </a:defRPr>
            </a:lvl6pPr>
            <a:lvl7pPr indent="228600" marL="0">
              <a:buClr>
                <a:schemeClr val="accent1"/>
              </a:buClr>
              <a:buSzPct val="100000"/>
              <a:buNone/>
              <a:defRPr b="1" sz="3600">
                <a:solidFill>
                  <a:schemeClr val="accent1"/>
                </a:solidFill>
              </a:defRPr>
            </a:lvl7pPr>
            <a:lvl8pPr indent="228600" marL="0">
              <a:buClr>
                <a:schemeClr val="accent1"/>
              </a:buClr>
              <a:buSzPct val="100000"/>
              <a:buNone/>
              <a:defRPr b="1" sz="3600">
                <a:solidFill>
                  <a:schemeClr val="accent1"/>
                </a:solidFill>
              </a:defRPr>
            </a:lvl8pPr>
            <a:lvl9pPr indent="228600" marL="0">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ctrTitle"/>
          </p:nvPr>
        </p:nvSpPr>
        <p:spPr>
          <a:xfrm>
            <a:off y="563759" x="457200"/>
            <a:ext cy="3009600" cx="8229600"/>
          </a:xfrm>
          <a:prstGeom prst="rect">
            <a:avLst/>
          </a:prstGeom>
        </p:spPr>
        <p:txBody>
          <a:bodyPr bIns="91425" rIns="91425" lIns="91425" tIns="91425" anchor="t" anchorCtr="0">
            <a:noAutofit/>
          </a:bodyPr>
          <a:lstStyle/>
          <a:p>
            <a:pPr>
              <a:buNone/>
            </a:pPr>
            <a:r>
              <a:rPr lang="en"/>
              <a:t>Nixonland</a:t>
            </a:r>
          </a:p>
        </p:txBody>
      </p:sp>
      <p:sp>
        <p:nvSpPr>
          <p:cNvPr id="32" name="Shape 32"/>
          <p:cNvSpPr txBox="1"/>
          <p:nvPr>
            <p:ph idx="1" type="subTitle"/>
          </p:nvPr>
        </p:nvSpPr>
        <p:spPr>
          <a:xfrm>
            <a:off y="3716392" x="457200"/>
            <a:ext cy="1232699" cx="8229600"/>
          </a:xfrm>
          <a:prstGeom prst="rect">
            <a:avLst/>
          </a:prstGeom>
        </p:spPr>
        <p:txBody>
          <a:bodyPr bIns="91425" rIns="91425" lIns="91425" tIns="91425" anchor="t" anchorCtr="0">
            <a:noAutofit/>
          </a:bodyPr>
          <a:lstStyle/>
          <a:p>
            <a:pPr>
              <a:buNone/>
            </a:pPr>
            <a:r>
              <a:rPr lang="en"/>
              <a:t>By: Samantha Herriman</a:t>
            </a:r>
          </a:p>
        </p:txBody>
      </p:sp>
      <p:pic>
        <p:nvPicPr>
          <p:cNvPr id="33" name="Shape 33"/>
          <p:cNvPicPr preferRelativeResize="0"/>
          <p:nvPr/>
        </p:nvPicPr>
        <p:blipFill>
          <a:blip r:embed="rId3"/>
          <a:stretch>
            <a:fillRect/>
          </a:stretch>
        </p:blipFill>
        <p:spPr>
          <a:xfrm>
            <a:off y="1771650" x="3143250"/>
            <a:ext cy="1600200" cx="2857500"/>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Watts Riots--1965		</a:t>
            </a:r>
          </a:p>
        </p:txBody>
      </p:sp>
      <p:sp>
        <p:nvSpPr>
          <p:cNvPr id="39" name="Shape 3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t>lasted six days</a:t>
            </a:r>
          </a:p>
          <a:p>
            <a:pPr rtl="0" lvl="0" indent="-381000" marL="457200">
              <a:buClr>
                <a:schemeClr val="dk1"/>
              </a:buClr>
              <a:buSzPct val="166666"/>
              <a:buFont typeface="Arial"/>
              <a:buChar char="•"/>
            </a:pPr>
            <a:r>
              <a:rPr sz="2400" lang="en"/>
              <a:t>the first of many suburban riots over racial issues</a:t>
            </a:r>
          </a:p>
          <a:p>
            <a:pPr rtl="0" lvl="0" indent="-381000" marL="457200">
              <a:buClr>
                <a:schemeClr val="dk1"/>
              </a:buClr>
              <a:buSzPct val="166666"/>
              <a:buFont typeface="Arial"/>
              <a:buChar char="•"/>
            </a:pPr>
            <a:r>
              <a:rPr sz="2400" lang="en"/>
              <a:t>Watts, Los Angeles</a:t>
            </a:r>
          </a:p>
          <a:p>
            <a:pPr lvl="0">
              <a:buNone/>
            </a:pPr>
            <a:r>
              <a:rPr sz="2400" lang="en"/>
              <a:t>The riots of the time lead to the addition of “law and order” stances to the major political parties platforms. Typically, as you could imagine, the liberals were on the protesters’ side, while the conservatives were on the side of the police and National Guardsmen.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Miranda v. State of Arizona--1966</a:t>
            </a:r>
          </a:p>
        </p:txBody>
      </p:sp>
      <p:sp>
        <p:nvSpPr>
          <p:cNvPr id="45" name="Shape 4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
              <a:t>Was a part of 3 other cases evaluated for the final decision: Vignera v. New York, Westover v. United States, California v. Stewart</a:t>
            </a:r>
          </a:p>
          <a:p>
            <a:pPr rtl="0" lvl="1" indent="-342900" marL="914400">
              <a:buClr>
                <a:schemeClr val="dk1"/>
              </a:buClr>
              <a:buSzPct val="100000"/>
              <a:buFont typeface="Courier New"/>
              <a:buChar char="o"/>
            </a:pPr>
            <a:r>
              <a:rPr sz="1800" lang="en"/>
              <a:t>In each case, a suspect was taken into custody and interrogated without proper knowledge of their rights to remain silent and to an attorney</a:t>
            </a:r>
          </a:p>
          <a:p>
            <a:pPr rtl="0" lvl="0" indent="-342900" marL="457200">
              <a:buClr>
                <a:schemeClr val="dk1"/>
              </a:buClr>
              <a:buSzPct val="166666"/>
              <a:buFont typeface="Arial"/>
              <a:buChar char="•"/>
            </a:pPr>
            <a:r>
              <a:rPr sz="1800" lang="en"/>
              <a:t>Miranda Rights</a:t>
            </a:r>
          </a:p>
          <a:p>
            <a:pPr rtl="0" lvl="1" indent="-342900" marL="914400">
              <a:buClr>
                <a:schemeClr val="dk1"/>
              </a:buClr>
              <a:buSzPct val="100000"/>
              <a:buFont typeface="Courier New"/>
              <a:buChar char="o"/>
            </a:pPr>
            <a:r>
              <a:rPr sz="1800" lang="en"/>
              <a:t>gave suspects the right to have anything they say while in custody or during interrogation only admissible in court if the suspect was made aware, understood, and waived his right to an attorney</a:t>
            </a:r>
          </a:p>
          <a:p>
            <a:pPr rtl="0" lvl="0" indent="-342900" marL="457200">
              <a:buClr>
                <a:schemeClr val="dk1"/>
              </a:buClr>
              <a:buSzPct val="166666"/>
              <a:buFont typeface="Arial"/>
              <a:buChar char="•"/>
            </a:pPr>
            <a:r>
              <a:rPr sz="1800" lang="en"/>
              <a:t>Chief Justice Earl Warren</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Civil Rights Bill</a:t>
            </a:r>
          </a:p>
        </p:txBody>
      </p:sp>
      <p:sp>
        <p:nvSpPr>
          <p:cNvPr id="51" name="Shape 51"/>
          <p:cNvSpPr txBox="1"/>
          <p:nvPr>
            <p:ph idx="1" type="body"/>
          </p:nvPr>
        </p:nvSpPr>
        <p:spPr>
          <a:xfrm>
            <a:off y="1200150" x="457200"/>
            <a:ext cy="3725699" cx="3994500"/>
          </a:xfrm>
          <a:prstGeom prst="rect">
            <a:avLst/>
          </a:prstGeom>
        </p:spPr>
        <p:txBody>
          <a:bodyPr bIns="91425" rIns="91425" lIns="91425" tIns="91425" anchor="t" anchorCtr="0">
            <a:noAutofit/>
          </a:bodyPr>
          <a:lstStyle/>
          <a:p>
            <a:pPr rtl="0" lvl="0">
              <a:buNone/>
            </a:pPr>
            <a:r>
              <a:rPr lang="en"/>
              <a:t>Of 1964	…</a:t>
            </a:r>
          </a:p>
          <a:p>
            <a:pPr rtl="0" lvl="0" indent="-368300" marL="457200">
              <a:buClr>
                <a:schemeClr val="dk1"/>
              </a:buClr>
              <a:buSzPct val="166666"/>
              <a:buFont typeface="Arial"/>
              <a:buChar char="•"/>
            </a:pPr>
            <a:r>
              <a:rPr sz="2200" lang="en"/>
              <a:t>signed by Johnson July 2</a:t>
            </a:r>
          </a:p>
          <a:p>
            <a:pPr rtl="0" lvl="0" indent="-368300" marL="457200">
              <a:buClr>
                <a:schemeClr val="dk1"/>
              </a:buClr>
              <a:buSzPct val="166666"/>
              <a:buFont typeface="Arial"/>
              <a:buChar char="•"/>
            </a:pPr>
            <a:r>
              <a:rPr sz="2200" lang="en"/>
              <a:t>prohibits discrimination on the basis of race, color, religion, sex or national origin</a:t>
            </a:r>
          </a:p>
          <a:p>
            <a:pPr rtl="0" lvl="0" indent="-368300" marL="457200">
              <a:buClr>
                <a:schemeClr val="dk1"/>
              </a:buClr>
              <a:buSzPct val="166666"/>
              <a:buFont typeface="Arial"/>
              <a:buChar char="•"/>
            </a:pPr>
            <a:r>
              <a:rPr sz="2200" lang="en"/>
              <a:t>ended ‘Jim Crow’ laws</a:t>
            </a:r>
          </a:p>
          <a:p>
            <a:pPr lvl="0" indent="-368300" marL="457200">
              <a:buClr>
                <a:schemeClr val="dk1"/>
              </a:buClr>
              <a:buSzPct val="166666"/>
              <a:buFont typeface="Arial"/>
              <a:buChar char="•"/>
            </a:pPr>
            <a:r>
              <a:rPr sz="2200" lang="en"/>
              <a:t>paved the way for the Voting Rights Act of 1965</a:t>
            </a:r>
          </a:p>
        </p:txBody>
      </p:sp>
      <p:sp>
        <p:nvSpPr>
          <p:cNvPr id="52" name="Shape 52"/>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a:buNone/>
            </a:pPr>
            <a:r>
              <a:rPr lang="en"/>
              <a:t>Of 1968…</a:t>
            </a:r>
          </a:p>
          <a:p>
            <a:pPr rtl="0" lvl="0" indent="-368300" marL="457200">
              <a:buClr>
                <a:schemeClr val="dk1"/>
              </a:buClr>
              <a:buSzPct val="166666"/>
              <a:buFont typeface="Arial"/>
              <a:buChar char="•"/>
            </a:pPr>
            <a:r>
              <a:rPr sz="2200" lang="en"/>
              <a:t>signed by Johnson April 11</a:t>
            </a:r>
          </a:p>
          <a:p>
            <a:pPr rtl="0" lvl="0" indent="-368300" marL="457200">
              <a:buClr>
                <a:schemeClr val="dk1"/>
              </a:buClr>
              <a:buSzPct val="166666"/>
              <a:buFont typeface="Arial"/>
              <a:buChar char="•"/>
            </a:pPr>
            <a:r>
              <a:rPr sz="2200" lang="en"/>
              <a:t>with an open-housing provision</a:t>
            </a:r>
          </a:p>
          <a:p>
            <a:pPr rtl="0" lvl="0" indent="-368300" marL="457200">
              <a:buClr>
                <a:schemeClr val="dk1"/>
              </a:buClr>
              <a:buSzPct val="166666"/>
              <a:buFont typeface="Arial"/>
              <a:buChar char="•"/>
            </a:pPr>
            <a:r>
              <a:rPr sz="2200" lang="en"/>
              <a:t>made conspiring to cause a riot a federal crime</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Election of 1968-Nixon’s Campaign</a:t>
            </a:r>
          </a:p>
        </p:txBody>
      </p:sp>
      <p:sp>
        <p:nvSpPr>
          <p:cNvPr id="58" name="Shape 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
              <a:t>In order to keep the Democrats upset about Johnson, Nixon hired ANna Chennault, known as the Dragon Lady, to go to the Paris Peace talks and persuade North Vietnam to continue fighting the war until the new administration (Nixon) was in office. She did so by continually claiming that the next administration would have something better to offer in terms of peace.</a:t>
            </a:r>
          </a:p>
          <a:p>
            <a:pPr lvl="0" indent="-342900" marL="457200">
              <a:buClr>
                <a:schemeClr val="dk1"/>
              </a:buClr>
              <a:buSzPct val="166666"/>
              <a:buFont typeface="Arial"/>
              <a:buChar char="•"/>
            </a:pPr>
            <a:r>
              <a:rPr sz="1800" lang="en"/>
              <a:t>Nixon devoted a lot of time and manpower to making the campaign antiseptic, or clean. To do this, he would strategically place all of the cameramen and “supporters” to better suit his image, a new image that he was trying to make of a less “tricky” Dick.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Committee to Re-Elect the President</a:t>
            </a:r>
          </a:p>
        </p:txBody>
      </p:sp>
      <p:sp>
        <p:nvSpPr>
          <p:cNvPr id="64" name="Shape 6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How was it funded?</a:t>
            </a:r>
          </a:p>
          <a:p>
            <a:pPr rtl="0" lvl="0" indent="-342900" marL="914400">
              <a:buClr>
                <a:schemeClr val="dk1"/>
              </a:buClr>
              <a:buSzPct val="166666"/>
              <a:buFont typeface="Arial"/>
              <a:buChar char="•"/>
            </a:pPr>
            <a:r>
              <a:rPr sz="1800" lang="en"/>
              <a:t>Through the creation of fake front groups put together by Nixon’s lawyer, Herbert Kalmbach, to launder $250,000 </a:t>
            </a:r>
          </a:p>
          <a:p>
            <a:pPr rtl="0" lvl="0">
              <a:buNone/>
            </a:pPr>
            <a:r>
              <a:rPr sz="1800" lang="en"/>
              <a:t>Who ran the committee?</a:t>
            </a:r>
          </a:p>
          <a:p>
            <a:pPr rtl="0" lvl="0" indent="-342900" marL="914400">
              <a:buClr>
                <a:schemeClr val="dk1"/>
              </a:buClr>
              <a:buSzPct val="166666"/>
              <a:buFont typeface="Arial"/>
              <a:buChar char="•"/>
            </a:pPr>
            <a:r>
              <a:rPr sz="1800" lang="en"/>
              <a:t>John Mitchell (until a little after Watergate when Clark MacGregor took over)</a:t>
            </a:r>
          </a:p>
          <a:p>
            <a:pPr rtl="0" lvl="0" indent="-342900" marL="914400">
              <a:buClr>
                <a:schemeClr val="dk1"/>
              </a:buClr>
              <a:buSzPct val="166666"/>
              <a:buFont typeface="Arial"/>
              <a:buChar char="•"/>
            </a:pPr>
            <a:r>
              <a:rPr sz="1800" lang="en"/>
              <a:t>G. Gordon Liddy </a:t>
            </a:r>
          </a:p>
          <a:p>
            <a:pPr rtl="0" lvl="1" indent="-342900" marL="1371600">
              <a:buClr>
                <a:schemeClr val="dk1"/>
              </a:buClr>
              <a:buSzPct val="100000"/>
              <a:buFont typeface="Courier New"/>
              <a:buChar char="o"/>
            </a:pPr>
            <a:r>
              <a:rPr sz="1800" lang="en"/>
              <a:t>was the mastermind of operation GEMSTONE, a series of operations that would keep the Democrats out of office</a:t>
            </a:r>
          </a:p>
          <a:p>
            <a:pPr rtl="0" lvl="0" indent="-342900" marL="914400">
              <a:buClr>
                <a:schemeClr val="dk1"/>
              </a:buClr>
              <a:buSzPct val="166666"/>
              <a:buFont typeface="Arial"/>
              <a:buChar char="•"/>
            </a:pPr>
            <a:r>
              <a:rPr sz="1800" lang="en"/>
              <a:t>Kenneth Rietz lead the Youth for Nixon unit of CREP</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CREP (cont.)</a:t>
            </a:r>
          </a:p>
        </p:txBody>
      </p:sp>
      <p:sp>
        <p:nvSpPr>
          <p:cNvPr id="70" name="Shape 7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What is “ratfucking”?</a:t>
            </a:r>
          </a:p>
          <a:p>
            <a:pPr rtl="0" lvl="0" indent="-342900" marL="914400">
              <a:buClr>
                <a:schemeClr val="dk1"/>
              </a:buClr>
              <a:buSzPct val="166666"/>
              <a:buFont typeface="Arial"/>
              <a:buChar char="•"/>
            </a:pPr>
            <a:r>
              <a:rPr sz="1800" lang="en"/>
              <a:t>Attempts to confuse the Democrat party and electorate in such a way as disunite them into non election</a:t>
            </a:r>
          </a:p>
          <a:p>
            <a:pPr rtl="0" lvl="1" indent="-342900" marL="1371600">
              <a:buClr>
                <a:schemeClr val="dk1"/>
              </a:buClr>
              <a:buSzPct val="100000"/>
              <a:buFont typeface="Courier New"/>
              <a:buChar char="o"/>
            </a:pPr>
            <a:r>
              <a:rPr sz="1800" lang="en"/>
              <a:t>Such as, the mailing to all Democrats in New Hampshire telling them to write in Ted Kennedy, after Kennedy made many announcements saying he would not accept the nomination</a:t>
            </a:r>
          </a:p>
          <a:p>
            <a:pPr rtl="0" lvl="0">
              <a:buClr>
                <a:srgbClr val="000000"/>
              </a:buClr>
              <a:buSzPct val="61111"/>
              <a:buFont typeface="Arial"/>
              <a:buNone/>
            </a:pPr>
            <a:r>
              <a:rPr sz="1800" lang="en"/>
              <a:t>Who ran the “ratfucking”?</a:t>
            </a:r>
          </a:p>
          <a:p>
            <a:pPr rtl="0" lvl="0" indent="-342900" marL="914400">
              <a:buClr>
                <a:schemeClr val="dk1"/>
              </a:buClr>
              <a:buSzPct val="166666"/>
              <a:buFont typeface="Arial"/>
              <a:buChar char="•"/>
            </a:pPr>
            <a:r>
              <a:rPr sz="1800" lang="en"/>
              <a:t>former White House assistant, Jeb Stuart Magruder and Donald Segretti</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CREP (cont.)</a:t>
            </a:r>
          </a:p>
        </p:txBody>
      </p:sp>
      <p:sp>
        <p:nvSpPr>
          <p:cNvPr id="76" name="Shape 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What led to CREP’s fallout?</a:t>
            </a:r>
          </a:p>
          <a:p>
            <a:pPr rtl="0" lvl="0" indent="-342900" marL="914400">
              <a:buClr>
                <a:schemeClr val="dk1"/>
              </a:buClr>
              <a:buSzPct val="166666"/>
              <a:buFont typeface="Arial"/>
              <a:buChar char="•"/>
            </a:pPr>
            <a:r>
              <a:rPr sz="1800" lang="en"/>
              <a:t>Watergate</a:t>
            </a:r>
          </a:p>
          <a:p>
            <a:pPr rtl="0" lvl="1" indent="-342900" marL="1371600">
              <a:buClr>
                <a:schemeClr val="dk1"/>
              </a:buClr>
              <a:buSzPct val="100000"/>
              <a:buFont typeface="Courier New"/>
              <a:buChar char="o"/>
            </a:pPr>
            <a:r>
              <a:rPr sz="1800" lang="en"/>
              <a:t>Two groups, one lead by Liddy, the other by James McCord (CREP’s security chief) and a group of hired Cubans, attempted a break-in at the Democratic party’s headquarters, Watergate.</a:t>
            </a:r>
          </a:p>
          <a:p>
            <a:pPr rtl="0" lvl="0" indent="0" marL="0">
              <a:buNone/>
            </a:pPr>
            <a:r>
              <a:rPr sz="1800" lang="en"/>
              <a:t>Watergate did not become a big media story until after Nixon was re-elected. Senator McGovern, Nixon’s opponent was continually viewed negatively because of the job CREP did. At the election, even though many Americans were losing trust in Nixon, they distrusted McGovern even more. After being elected, Congress set into motion the Watergate investigation. Twenty months down the line, Nixon resigned.</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President Nixon and Foreign Affairs</a:t>
            </a:r>
          </a:p>
        </p:txBody>
      </p:sp>
      <p:sp>
        <p:nvSpPr>
          <p:cNvPr id="82" name="Shape 8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1300" lang="en">
                <a:solidFill>
                  <a:srgbClr val="333333"/>
                </a:solidFill>
              </a:rPr>
              <a:t>January, 1969 </a:t>
            </a:r>
            <a:r>
              <a:rPr sz="1300" lang="en">
                <a:solidFill>
                  <a:srgbClr val="333333"/>
                </a:solidFill>
              </a:rPr>
              <a:t>after Nixon is inaugurated as the 37th president, he announces that he will end the Vietnam war with “Peace with Honor”. The Tet Offensive takes place. Nixon announces Vietnamization policy.</a:t>
            </a:r>
          </a:p>
          <a:p>
            <a:pPr rtl="0" lvl="0">
              <a:buNone/>
            </a:pPr>
            <a:r>
              <a:rPr b="1" sz="1300" lang="en">
                <a:solidFill>
                  <a:srgbClr val="333333"/>
                </a:solidFill>
              </a:rPr>
              <a:t>April 30, 1970</a:t>
            </a:r>
            <a:r>
              <a:rPr sz="1300" lang="en">
                <a:solidFill>
                  <a:srgbClr val="333333"/>
                </a:solidFill>
              </a:rPr>
              <a:t> in a nationally televised address, President Nixon announces military incursion into Cambodia, where communist sanctuaries were aiding the North Vietnamese and Vietcong.</a:t>
            </a:r>
          </a:p>
          <a:p>
            <a:pPr rtl="0" lvl="0">
              <a:buNone/>
            </a:pPr>
            <a:r>
              <a:rPr b="1" sz="1300" lang="en">
                <a:solidFill>
                  <a:srgbClr val="333333"/>
                </a:solidFill>
              </a:rPr>
              <a:t>July 15, 1971</a:t>
            </a:r>
            <a:r>
              <a:rPr sz="1300" lang="en">
                <a:solidFill>
                  <a:srgbClr val="333333"/>
                </a:solidFill>
              </a:rPr>
              <a:t> announces that he has been invited to China, ending a quarter of a century of hostility in Sino-American relations.</a:t>
            </a:r>
          </a:p>
          <a:p>
            <a:pPr rtl="0" lvl="0">
              <a:buNone/>
            </a:pPr>
            <a:r>
              <a:rPr b="1" sz="1300" lang="en">
                <a:solidFill>
                  <a:srgbClr val="333333"/>
                </a:solidFill>
              </a:rPr>
              <a:t>October 12, 1971</a:t>
            </a:r>
            <a:r>
              <a:rPr sz="1300" lang="en">
                <a:solidFill>
                  <a:srgbClr val="333333"/>
                </a:solidFill>
              </a:rPr>
              <a:t> a joint announcement is issued in Washington and Moscow confirming that President Nixon would visit the Soviet Union three months after returning from China.</a:t>
            </a:r>
          </a:p>
          <a:p>
            <a:pPr rtl="0" lvl="0">
              <a:buNone/>
            </a:pPr>
            <a:r>
              <a:rPr b="1" sz="1300" lang="en">
                <a:solidFill>
                  <a:srgbClr val="333333"/>
                </a:solidFill>
              </a:rPr>
              <a:t>February 21-28, 1972</a:t>
            </a:r>
            <a:r>
              <a:rPr sz="1300" lang="en">
                <a:solidFill>
                  <a:srgbClr val="333333"/>
                </a:solidFill>
              </a:rPr>
              <a:t> makes historic trip to China, meeting with Chairman Mao Tse-Tung and Premier Chou En-Lai, and agreeing on a roadmap to peaceful relations through the Shanghai Communiqué. “It was the week that changed the world.”</a:t>
            </a:r>
          </a:p>
          <a:p>
            <a:pPr rtl="0" lvl="0">
              <a:buNone/>
            </a:pPr>
            <a:r>
              <a:rPr b="1" sz="1300" lang="en">
                <a:solidFill>
                  <a:srgbClr val="333333"/>
                </a:solidFill>
              </a:rPr>
              <a:t>May 21-27, 1972</a:t>
            </a:r>
            <a:r>
              <a:rPr sz="1300" lang="en">
                <a:solidFill>
                  <a:srgbClr val="333333"/>
                </a:solidFill>
              </a:rPr>
              <a:t> journeys to the Soviet Union and signs historic agreement on the limitation of strategic arms with Premier Leonid Brezhnev.</a:t>
            </a:r>
          </a:p>
          <a:p>
            <a:pPr>
              <a:buNone/>
            </a:pPr>
            <a:r>
              <a:rPr b="1" sz="1300" lang="en">
                <a:solidFill>
                  <a:srgbClr val="333333"/>
                </a:solidFill>
              </a:rPr>
              <a:t>January 27, 1973</a:t>
            </a:r>
            <a:r>
              <a:rPr sz="1300" lang="en">
                <a:solidFill>
                  <a:srgbClr val="333333"/>
                </a:solidFill>
              </a:rPr>
              <a:t> the Paris Peace Accords are signed, ending U.S. military involvement in Vietnam, and guaranteeing the release of all American Prisoners of War.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